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53" r:id="rId2"/>
    <p:sldId id="318" r:id="rId3"/>
    <p:sldId id="354" r:id="rId4"/>
    <p:sldId id="355" r:id="rId5"/>
    <p:sldId id="349" r:id="rId6"/>
    <p:sldId id="334" r:id="rId7"/>
    <p:sldId id="338" r:id="rId8"/>
    <p:sldId id="337" r:id="rId9"/>
    <p:sldId id="335" r:id="rId10"/>
    <p:sldId id="340" r:id="rId11"/>
    <p:sldId id="350" r:id="rId12"/>
    <p:sldId id="346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FFFF"/>
    <a:srgbClr val="CCFF99"/>
    <a:srgbClr val="00FFCC"/>
    <a:srgbClr val="FF0000"/>
    <a:srgbClr val="00FF00"/>
    <a:srgbClr val="FFFF00"/>
    <a:srgbClr val="66FFCC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244" autoAdjust="0"/>
    <p:restoredTop sz="94660"/>
  </p:normalViewPr>
  <p:slideViewPr>
    <p:cSldViewPr>
      <p:cViewPr>
        <p:scale>
          <a:sx n="66" d="100"/>
          <a:sy n="66" d="100"/>
        </p:scale>
        <p:origin x="-67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7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A999C2A-8A0B-4109-953F-47B5855999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8BA-A53D-47BA-B02C-7D1247CB6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E62A-4EFA-4FDF-8646-A98035383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31F70-8A52-4F79-B200-09E994EE8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AF475-F128-495A-9D51-749D4135D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9F39-20C2-46EC-A64C-80BAF5912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FC1C-000B-4200-A525-4516061C15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A604-B5B5-4246-A618-544850D9E6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2468-35C1-43D3-A1E8-869333FB6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BCAB-17E9-4773-A741-F22EA71B2C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37CF-1A2D-49B5-A0B6-610B8214FB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6BD8A03-4C83-41F7-A224-9681C7B276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7724F5-B76F-46FC-B402-231C8C5090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849.photobucket.com/albums/ab53/mr_perfect_9x/penciljpg.p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981200"/>
            <a:ext cx="8534400" cy="424731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 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44  - 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9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Hai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đường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thẳng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song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song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968" name="Group 160"/>
          <p:cNvGraphicFramePr>
            <a:graphicFrameLocks noGrp="1"/>
          </p:cNvGraphicFramePr>
          <p:nvPr/>
        </p:nvGraphicFramePr>
        <p:xfrm>
          <a:off x="1295400" y="3276600"/>
          <a:ext cx="6096000" cy="2565402"/>
        </p:xfrm>
        <a:graphic>
          <a:graphicData uri="http://schemas.openxmlformats.org/drawingml/2006/table">
            <a:tbl>
              <a:tblPr/>
              <a:tblGrid>
                <a:gridCol w="338138"/>
                <a:gridCol w="339725"/>
                <a:gridCol w="338137"/>
                <a:gridCol w="338138"/>
                <a:gridCol w="339725"/>
                <a:gridCol w="338137"/>
                <a:gridCol w="338138"/>
                <a:gridCol w="339725"/>
                <a:gridCol w="338137"/>
                <a:gridCol w="338138"/>
                <a:gridCol w="339725"/>
                <a:gridCol w="338137"/>
                <a:gridCol w="338138"/>
                <a:gridCol w="339725"/>
                <a:gridCol w="338137"/>
                <a:gridCol w="338138"/>
                <a:gridCol w="339725"/>
                <a:gridCol w="338137"/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0122" name="Line 314"/>
          <p:cNvSpPr>
            <a:spLocks noChangeShapeType="1"/>
          </p:cNvSpPr>
          <p:nvPr/>
        </p:nvSpPr>
        <p:spPr bwMode="auto">
          <a:xfrm>
            <a:off x="1981200" y="4667250"/>
            <a:ext cx="9906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123" name="Line 315"/>
          <p:cNvSpPr>
            <a:spLocks noChangeShapeType="1"/>
          </p:cNvSpPr>
          <p:nvPr/>
        </p:nvSpPr>
        <p:spPr bwMode="auto">
          <a:xfrm>
            <a:off x="1962150" y="4648200"/>
            <a:ext cx="0" cy="114300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124" name="Line 316"/>
          <p:cNvSpPr>
            <a:spLocks noChangeShapeType="1"/>
          </p:cNvSpPr>
          <p:nvPr/>
        </p:nvSpPr>
        <p:spPr bwMode="auto">
          <a:xfrm>
            <a:off x="1981200" y="5772150"/>
            <a:ext cx="20574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125" name="Line 317"/>
          <p:cNvSpPr>
            <a:spLocks noChangeShapeType="1"/>
          </p:cNvSpPr>
          <p:nvPr/>
        </p:nvSpPr>
        <p:spPr bwMode="auto">
          <a:xfrm>
            <a:off x="2971800" y="4648200"/>
            <a:ext cx="1066800" cy="114300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126" name="Line 318"/>
          <p:cNvSpPr>
            <a:spLocks noChangeShapeType="1"/>
          </p:cNvSpPr>
          <p:nvPr/>
        </p:nvSpPr>
        <p:spPr bwMode="auto">
          <a:xfrm>
            <a:off x="5353050" y="4648200"/>
            <a:ext cx="0" cy="114300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127" name="Line 319"/>
          <p:cNvSpPr>
            <a:spLocks noChangeShapeType="1"/>
          </p:cNvSpPr>
          <p:nvPr/>
        </p:nvSpPr>
        <p:spPr bwMode="auto">
          <a:xfrm flipV="1">
            <a:off x="5353050" y="3924300"/>
            <a:ext cx="685800" cy="76200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128" name="Line 320"/>
          <p:cNvSpPr>
            <a:spLocks noChangeShapeType="1"/>
          </p:cNvSpPr>
          <p:nvPr/>
        </p:nvSpPr>
        <p:spPr bwMode="auto">
          <a:xfrm>
            <a:off x="6019800" y="3962400"/>
            <a:ext cx="685800" cy="68580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129" name="Line 321"/>
          <p:cNvSpPr>
            <a:spLocks noChangeShapeType="1"/>
          </p:cNvSpPr>
          <p:nvPr/>
        </p:nvSpPr>
        <p:spPr bwMode="auto">
          <a:xfrm>
            <a:off x="6705600" y="4648200"/>
            <a:ext cx="0" cy="114300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130" name="Line 322"/>
          <p:cNvSpPr>
            <a:spLocks noChangeShapeType="1"/>
          </p:cNvSpPr>
          <p:nvPr/>
        </p:nvSpPr>
        <p:spPr bwMode="auto">
          <a:xfrm>
            <a:off x="5334000" y="5772150"/>
            <a:ext cx="13716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131" name="Text Box 323"/>
          <p:cNvSpPr txBox="1">
            <a:spLocks noChangeArrowheads="1"/>
          </p:cNvSpPr>
          <p:nvPr/>
        </p:nvSpPr>
        <p:spPr bwMode="auto">
          <a:xfrm>
            <a:off x="1524000" y="42291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A</a:t>
            </a:r>
          </a:p>
        </p:txBody>
      </p:sp>
      <p:sp>
        <p:nvSpPr>
          <p:cNvPr id="120132" name="Text Box 324"/>
          <p:cNvSpPr txBox="1">
            <a:spLocks noChangeArrowheads="1"/>
          </p:cNvSpPr>
          <p:nvPr/>
        </p:nvSpPr>
        <p:spPr bwMode="auto">
          <a:xfrm>
            <a:off x="2895600" y="4114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N</a:t>
            </a:r>
          </a:p>
        </p:txBody>
      </p:sp>
      <p:sp>
        <p:nvSpPr>
          <p:cNvPr id="120133" name="Text Box 325"/>
          <p:cNvSpPr txBox="1">
            <a:spLocks noChangeArrowheads="1"/>
          </p:cNvSpPr>
          <p:nvPr/>
        </p:nvSpPr>
        <p:spPr bwMode="auto">
          <a:xfrm>
            <a:off x="4038600" y="5486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P</a:t>
            </a:r>
          </a:p>
        </p:txBody>
      </p:sp>
      <p:sp>
        <p:nvSpPr>
          <p:cNvPr id="120134" name="Text Box 326"/>
          <p:cNvSpPr txBox="1">
            <a:spLocks noChangeArrowheads="1"/>
          </p:cNvSpPr>
          <p:nvPr/>
        </p:nvSpPr>
        <p:spPr bwMode="auto">
          <a:xfrm>
            <a:off x="1562100" y="5638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Q</a:t>
            </a:r>
          </a:p>
        </p:txBody>
      </p:sp>
      <p:sp>
        <p:nvSpPr>
          <p:cNvPr id="120135" name="Text Box 327"/>
          <p:cNvSpPr txBox="1">
            <a:spLocks noChangeArrowheads="1"/>
          </p:cNvSpPr>
          <p:nvPr/>
        </p:nvSpPr>
        <p:spPr bwMode="auto">
          <a:xfrm>
            <a:off x="4876800" y="424815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D</a:t>
            </a:r>
          </a:p>
        </p:txBody>
      </p:sp>
      <p:sp>
        <p:nvSpPr>
          <p:cNvPr id="120136" name="Text Box 328"/>
          <p:cNvSpPr txBox="1">
            <a:spLocks noChangeArrowheads="1"/>
          </p:cNvSpPr>
          <p:nvPr/>
        </p:nvSpPr>
        <p:spPr bwMode="auto">
          <a:xfrm>
            <a:off x="5829300" y="333375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E</a:t>
            </a:r>
          </a:p>
        </p:txBody>
      </p:sp>
      <p:sp>
        <p:nvSpPr>
          <p:cNvPr id="120137" name="Text Box 329"/>
          <p:cNvSpPr txBox="1">
            <a:spLocks noChangeArrowheads="1"/>
          </p:cNvSpPr>
          <p:nvPr/>
        </p:nvSpPr>
        <p:spPr bwMode="auto">
          <a:xfrm>
            <a:off x="6743700" y="424815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G</a:t>
            </a:r>
          </a:p>
        </p:txBody>
      </p:sp>
      <p:sp>
        <p:nvSpPr>
          <p:cNvPr id="120138" name="Text Box 330"/>
          <p:cNvSpPr txBox="1">
            <a:spLocks noChangeArrowheads="1"/>
          </p:cNvSpPr>
          <p:nvPr/>
        </p:nvSpPr>
        <p:spPr bwMode="auto">
          <a:xfrm>
            <a:off x="6686550" y="5603875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H</a:t>
            </a:r>
          </a:p>
        </p:txBody>
      </p:sp>
      <p:sp>
        <p:nvSpPr>
          <p:cNvPr id="120139" name="Text Box 331"/>
          <p:cNvSpPr txBox="1">
            <a:spLocks noChangeArrowheads="1"/>
          </p:cNvSpPr>
          <p:nvPr/>
        </p:nvSpPr>
        <p:spPr bwMode="auto">
          <a:xfrm>
            <a:off x="4953000" y="561975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</a:rPr>
              <a:t>I</a:t>
            </a:r>
          </a:p>
        </p:txBody>
      </p:sp>
      <p:sp>
        <p:nvSpPr>
          <p:cNvPr id="120140" name="Text Box 332"/>
          <p:cNvSpPr txBox="1">
            <a:spLocks noChangeArrowheads="1"/>
          </p:cNvSpPr>
          <p:nvPr/>
        </p:nvSpPr>
        <p:spPr bwMode="auto">
          <a:xfrm>
            <a:off x="514350" y="1763713"/>
            <a:ext cx="6038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 u="sng"/>
              <a:t>Bµi 3</a:t>
            </a:r>
            <a:r>
              <a:rPr lang="en-US" sz="3200"/>
              <a:t>: Trong mçi h×nh d­íi ®©y:</a:t>
            </a:r>
          </a:p>
        </p:txBody>
      </p:sp>
      <p:sp>
        <p:nvSpPr>
          <p:cNvPr id="120141" name="Text Box 333"/>
          <p:cNvSpPr txBox="1">
            <a:spLocks noChangeArrowheads="1"/>
          </p:cNvSpPr>
          <p:nvPr/>
        </p:nvSpPr>
        <p:spPr bwMode="auto">
          <a:xfrm>
            <a:off x="323850" y="2316163"/>
            <a:ext cx="7772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a) Nªu tªn cÆp c¹nh song song víi nhau.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457200" y="2286000"/>
            <a:ext cx="8135938" cy="2736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FontTx/>
              <a:buChar char="•"/>
            </a:pP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Kéo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dài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đối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diện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của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hình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chư</a:t>
            </a:r>
            <a:r>
              <a:rPr lang="en-US" sz="2800" dirty="0">
                <a:latin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</a:rPr>
              <a:t>nhật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</a:rPr>
              <a:t> </a:t>
            </a:r>
          </a:p>
          <a:p>
            <a:pPr algn="l"/>
            <a:r>
              <a:rPr lang="en-US" sz="2800" dirty="0" err="1">
                <a:latin typeface="Times New Roman" pitchFamily="18" charset="0"/>
              </a:rPr>
              <a:t>được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đường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thẳng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song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với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</a:rPr>
              <a:t>.</a:t>
            </a:r>
          </a:p>
          <a:p>
            <a:pPr algn="l"/>
            <a:endParaRPr lang="en-US" sz="2800" dirty="0">
              <a:solidFill>
                <a:srgbClr val="FFFFFF"/>
              </a:solidFill>
              <a:latin typeface="Times New Roman" pitchFamily="18" charset="0"/>
            </a:endParaRPr>
          </a:p>
          <a:p>
            <a:pPr algn="l">
              <a:buFontTx/>
              <a:buChar char="•"/>
            </a:pP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đường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thẳng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song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với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nhau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bao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giơ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̀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cắt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</a:rPr>
              <a:t>nhau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" descr="D:\nhoc heo\tplate\illustration-cartoon-girl-b10-psd-033-1--18453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33400" y="117693"/>
            <a:ext cx="8382000" cy="6740307"/>
          </a:xfrm>
          <a:prstGeom prst="rect">
            <a:avLst/>
          </a:prstGeom>
          <a:scene3d>
            <a:camera prst="orthographicFront">
              <a:rot lat="0" lon="300000" rev="0"/>
            </a:camera>
            <a:lightRig rig="threePt" dir="t"/>
          </a:scene3d>
          <a:sp3d z="25400"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Verdana" pitchFamily="34" charset="0"/>
            </a:endParaRPr>
          </a:p>
          <a:p>
            <a:pPr eaLnBrk="0" hangingPunct="0">
              <a:defRPr/>
            </a:pP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Verdana" pitchFamily="34" charset="0"/>
            </a:endParaRPr>
          </a:p>
          <a:p>
            <a:pPr eaLnBrk="0" hangingPunct="0">
              <a:defRPr/>
            </a:pP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Verdana" pitchFamily="34" charset="0"/>
            </a:endParaRPr>
          </a:p>
          <a:p>
            <a:pPr eaLnBrk="0" hangingPunct="0">
              <a:defRPr/>
            </a:pP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Verdana" pitchFamily="34" charset="0"/>
            </a:endParaRPr>
          </a:p>
          <a:p>
            <a:pPr eaLnBrk="0" hangingPunct="0">
              <a:defRPr/>
            </a:pP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Verdana" pitchFamily="34" charset="0"/>
            </a:endParaRPr>
          </a:p>
          <a:p>
            <a:pPr eaLnBrk="0" hangingPunct="0">
              <a:defRPr/>
            </a:pP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Kính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chúc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sức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khỏe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và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Verdana" pitchFamily="34" charset="0"/>
            </a:endParaRPr>
          </a:p>
          <a:p>
            <a:pPr eaLnBrk="0" hangingPunct="0"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thành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công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Verdana" pitchFamily="34" charset="0"/>
            </a:endParaRPr>
          </a:p>
        </p:txBody>
      </p:sp>
      <p:pic>
        <p:nvPicPr>
          <p:cNvPr id="125956" name="Picture 3" descr="D:\giao an\pp animation\1229244bcmvzi2n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57" name="Picture 4" descr="D:\giao an\pp animation\1229244bcmvzi2n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762000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58" name="Picture 6" descr="D:\giao an\pp animation\1229244bcmvzi2n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01050" y="0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59" name="Picture 7" descr="D:\giao an\pp animation\1229244bcmvzi2n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01050" y="838200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60" name="Picture 9" descr="D:\giao an\pp animation\1296543b19g9p1aiy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2438400"/>
            <a:ext cx="6953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2819400" y="31384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A</a:t>
            </a:r>
          </a:p>
        </p:txBody>
      </p:sp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3352800" y="3367088"/>
            <a:ext cx="2133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5562600" y="3062288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B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5638800" y="39766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C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2819400" y="39766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D</a:t>
            </a:r>
          </a:p>
        </p:txBody>
      </p:sp>
      <p:sp>
        <p:nvSpPr>
          <p:cNvPr id="86028" name="Line 12"/>
          <p:cNvSpPr>
            <a:spLocks noChangeShapeType="1"/>
          </p:cNvSpPr>
          <p:nvPr/>
        </p:nvSpPr>
        <p:spPr bwMode="auto">
          <a:xfrm>
            <a:off x="7162800" y="4419600"/>
            <a:ext cx="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>
            <a:off x="5638800" y="5562600"/>
            <a:ext cx="327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716280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1" name="Rectangle 15"/>
          <p:cNvSpPr>
            <a:spLocks noChangeArrowheads="1"/>
          </p:cNvSpPr>
          <p:nvPr/>
        </p:nvSpPr>
        <p:spPr bwMode="auto">
          <a:xfrm>
            <a:off x="693420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2" name="Rectangle 16"/>
          <p:cNvSpPr>
            <a:spLocks noChangeArrowheads="1"/>
          </p:cNvSpPr>
          <p:nvPr/>
        </p:nvSpPr>
        <p:spPr bwMode="auto">
          <a:xfrm>
            <a:off x="6934200" y="5562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3" name="Rectangle 17"/>
          <p:cNvSpPr>
            <a:spLocks noChangeArrowheads="1"/>
          </p:cNvSpPr>
          <p:nvPr/>
        </p:nvSpPr>
        <p:spPr bwMode="auto">
          <a:xfrm>
            <a:off x="7162800" y="5562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7543800" y="5105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/>
              <a:t>1</a:t>
            </a:r>
          </a:p>
        </p:txBody>
      </p: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6477000" y="5105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/>
              <a:t>2</a:t>
            </a:r>
          </a:p>
        </p:txBody>
      </p:sp>
      <p:sp>
        <p:nvSpPr>
          <p:cNvPr id="86036" name="Text Box 20"/>
          <p:cNvSpPr txBox="1">
            <a:spLocks noChangeArrowheads="1"/>
          </p:cNvSpPr>
          <p:nvPr/>
        </p:nvSpPr>
        <p:spPr bwMode="auto">
          <a:xfrm>
            <a:off x="6477000" y="5715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/>
              <a:t>3</a:t>
            </a:r>
          </a:p>
        </p:txBody>
      </p:sp>
      <p:sp>
        <p:nvSpPr>
          <p:cNvPr id="86037" name="Text Box 21"/>
          <p:cNvSpPr txBox="1">
            <a:spLocks noChangeArrowheads="1"/>
          </p:cNvSpPr>
          <p:nvPr/>
        </p:nvSpPr>
        <p:spPr bwMode="auto">
          <a:xfrm>
            <a:off x="7467600" y="5715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800"/>
              <a:t>4</a:t>
            </a:r>
          </a:p>
        </p:txBody>
      </p:sp>
      <p:sp>
        <p:nvSpPr>
          <p:cNvPr id="86038" name="Text Box 22"/>
          <p:cNvSpPr txBox="1">
            <a:spLocks noChangeArrowheads="1"/>
          </p:cNvSpPr>
          <p:nvPr/>
        </p:nvSpPr>
        <p:spPr bwMode="auto">
          <a:xfrm>
            <a:off x="1143000" y="10668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Kiểm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cũ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86039" name="Text Box 23"/>
          <p:cNvSpPr txBox="1">
            <a:spLocks noChangeArrowheads="1"/>
          </p:cNvSpPr>
          <p:nvPr/>
        </p:nvSpPr>
        <p:spPr bwMode="auto">
          <a:xfrm>
            <a:off x="990600" y="2209800"/>
            <a:ext cx="708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1. Cho hình chữ nhật ABCD. Hãy chỉ ra các cặp cạnh vuông góc với nhau</a:t>
            </a:r>
          </a:p>
        </p:txBody>
      </p:sp>
      <p:sp>
        <p:nvSpPr>
          <p:cNvPr id="86040" name="Text Box 24"/>
          <p:cNvSpPr txBox="1">
            <a:spLocks noChangeArrowheads="1"/>
          </p:cNvSpPr>
          <p:nvPr/>
        </p:nvSpPr>
        <p:spPr bwMode="auto">
          <a:xfrm>
            <a:off x="762000" y="4724400"/>
            <a:ext cx="4876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2. Hai đường thẳng vuông góc với nhau tạo thành mấy góc vuông?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2000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8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6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8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86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8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8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8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86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8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86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2" grpId="0"/>
      <p:bldP spid="86023" grpId="0" animBg="1"/>
      <p:bldP spid="86024" grpId="0"/>
      <p:bldP spid="86025" grpId="0"/>
      <p:bldP spid="86026" grpId="0"/>
      <p:bldP spid="86028" grpId="0" animBg="1"/>
      <p:bldP spid="86029" grpId="0" animBg="1"/>
      <p:bldP spid="86030" grpId="0" animBg="1"/>
      <p:bldP spid="86031" grpId="0" animBg="1"/>
      <p:bldP spid="86032" grpId="0" animBg="1"/>
      <p:bldP spid="86033" grpId="0" animBg="1"/>
      <p:bldP spid="86034" grpId="0"/>
      <p:bldP spid="86035" grpId="0"/>
      <p:bldP spid="86036" grpId="0"/>
      <p:bldP spid="86037" grpId="0"/>
      <p:bldP spid="86039" grpId="0"/>
      <p:bldP spid="860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Xem ảnh với kích cỡ đầy đủ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762000"/>
            <a:ext cx="762000" cy="1371600"/>
          </a:xfrm>
          <a:prstGeom prst="rect">
            <a:avLst/>
          </a:prstGeom>
          <a:noFill/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162175" y="2160588"/>
            <a:ext cx="3309938" cy="17240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7510463" y="2376488"/>
            <a:ext cx="990600" cy="1752600"/>
            <a:chOff x="4224" y="912"/>
            <a:chExt cx="624" cy="1104"/>
          </a:xfrm>
        </p:grpSpPr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4224" y="912"/>
              <a:ext cx="624" cy="1104"/>
            </a:xfrm>
            <a:prstGeom prst="rtTriangl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4320" y="1296"/>
              <a:ext cx="336" cy="624"/>
            </a:xfrm>
            <a:prstGeom prst="rtTriangl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5472113" y="2162175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" name="Picture 8" descr="Xem ảnh với kích cỡ đầy đủ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76863" y="776288"/>
            <a:ext cx="762000" cy="1371600"/>
          </a:xfrm>
          <a:prstGeom prst="rect">
            <a:avLst/>
          </a:prstGeom>
          <a:noFill/>
        </p:spPr>
      </p:pic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576263" y="2162175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561975" y="2157413"/>
            <a:ext cx="6829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542925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5481638" y="3881438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33400" y="3886200"/>
            <a:ext cx="6829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5438775" y="186213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>
                <a:latin typeface="Arial" charset="0"/>
              </a:rPr>
              <a:t>B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857375" y="186213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>
                <a:latin typeface="Arial" charset="0"/>
              </a:rPr>
              <a:t>A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1814513" y="38481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>
                <a:latin typeface="Arial" charset="0"/>
              </a:rPr>
              <a:t>D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5438775" y="385286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>
                <a:latin typeface="Arial" charset="0"/>
              </a:rPr>
              <a:t>C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2162175" y="871538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2162175" y="3843338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2162175" y="871538"/>
            <a:ext cx="0" cy="4191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V="1">
            <a:off x="5467350" y="900113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5467350" y="3871913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5467350" y="885825"/>
            <a:ext cx="0" cy="4191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6" name="Group 24"/>
          <p:cNvGrpSpPr>
            <a:grpSpLocks/>
          </p:cNvGrpSpPr>
          <p:nvPr/>
        </p:nvGrpSpPr>
        <p:grpSpPr bwMode="auto">
          <a:xfrm rot="16200000" flipH="1">
            <a:off x="823913" y="1741488"/>
            <a:ext cx="914400" cy="1752600"/>
            <a:chOff x="4224" y="912"/>
            <a:chExt cx="624" cy="1104"/>
          </a:xfrm>
        </p:grpSpPr>
        <p:sp>
          <p:nvSpPr>
            <p:cNvPr id="27" name="AutoShape 25"/>
            <p:cNvSpPr>
              <a:spLocks noChangeArrowheads="1"/>
            </p:cNvSpPr>
            <p:nvPr/>
          </p:nvSpPr>
          <p:spPr bwMode="auto">
            <a:xfrm>
              <a:off x="4224" y="912"/>
              <a:ext cx="624" cy="1104"/>
            </a:xfrm>
            <a:prstGeom prst="rtTriangl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4320" y="1296"/>
              <a:ext cx="336" cy="624"/>
            </a:xfrm>
            <a:prstGeom prst="rtTriangl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1143000" y="5181600"/>
            <a:ext cx="7239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        </a:t>
            </a:r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</a:rPr>
              <a:t> AB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CD </a:t>
            </a:r>
            <a:r>
              <a:rPr lang="en-US" sz="2800" dirty="0" err="1">
                <a:latin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</a:rPr>
              <a:t> song </a:t>
            </a:r>
            <a:r>
              <a:rPr lang="en-US" sz="2800" dirty="0" err="1">
                <a:latin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1295400" y="5181600"/>
            <a:ext cx="7239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        </a:t>
            </a:r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</a:rPr>
              <a:t> AD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BC </a:t>
            </a:r>
            <a:r>
              <a:rPr lang="en-US" sz="2800" dirty="0" err="1">
                <a:latin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</a:rPr>
              <a:t> song </a:t>
            </a:r>
            <a:r>
              <a:rPr lang="en-US" sz="2800" dirty="0" err="1">
                <a:latin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17917 -0.0833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" y="-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21667 -3.33333E-6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8.14061E-7 L -0.19167 -8.14061E-7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8" presetClass="entr" presetSubtype="1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8" presetClass="entr" presetSubtype="1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5" grpId="0" animBg="1"/>
      <p:bldP spid="15" grpId="1" animBg="1"/>
      <p:bldP spid="16" grpId="0"/>
      <p:bldP spid="17" grpId="0"/>
      <p:bldP spid="18" grpId="0"/>
      <p:bldP spid="19" grpId="0"/>
      <p:bldP spid="20" grpId="0" animBg="1"/>
      <p:bldP spid="20" grpId="1" animBg="1"/>
      <p:bldP spid="21" grpId="0" animBg="1"/>
      <p:bldP spid="21" grpId="1" animBg="1"/>
      <p:bldP spid="22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9" grpId="0"/>
      <p:bldP spid="29" grpId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219200" y="4346575"/>
            <a:ext cx="6553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      </a:t>
            </a:r>
            <a:r>
              <a:rPr lang="en-US" sz="2800" b="1" dirty="0" err="1">
                <a:latin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thẳng</a:t>
            </a:r>
            <a:r>
              <a:rPr lang="en-US" sz="2800" b="1" dirty="0">
                <a:latin typeface="Times New Roman" pitchFamily="18" charset="0"/>
              </a:rPr>
              <a:t> song </a:t>
            </a:r>
            <a:r>
              <a:rPr lang="en-US" sz="2800" b="1" dirty="0" err="1">
                <a:latin typeface="Times New Roman" pitchFamily="18" charset="0"/>
              </a:rPr>
              <a:t>song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thẳng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giờ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cắt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5" name="Line 12"/>
          <p:cNvSpPr>
            <a:spLocks noChangeShapeType="1"/>
          </p:cNvSpPr>
          <p:nvPr/>
        </p:nvSpPr>
        <p:spPr bwMode="auto">
          <a:xfrm>
            <a:off x="1763713" y="1874838"/>
            <a:ext cx="453707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6" name="Line 13"/>
          <p:cNvSpPr>
            <a:spLocks noChangeShapeType="1"/>
          </p:cNvSpPr>
          <p:nvPr/>
        </p:nvSpPr>
        <p:spPr bwMode="auto">
          <a:xfrm>
            <a:off x="1763713" y="2955925"/>
            <a:ext cx="453707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765300" y="1371600"/>
            <a:ext cx="50323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 b="1">
                <a:latin typeface="Arial" charset="0"/>
              </a:rPr>
              <a:t>A</a:t>
            </a: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5508625" y="1371600"/>
            <a:ext cx="50323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 b="1">
                <a:latin typeface="Arial" charset="0"/>
              </a:rPr>
              <a:t>B</a:t>
            </a: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1692275" y="3000375"/>
            <a:ext cx="50323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 b="1">
                <a:latin typeface="Arial" charset="0"/>
              </a:rPr>
              <a:t>D</a:t>
            </a:r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5508625" y="3000375"/>
            <a:ext cx="50323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 b="1">
                <a:latin typeface="Arial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62" name="Text Box 14"/>
          <p:cNvSpPr txBox="1">
            <a:spLocks noChangeArrowheads="1"/>
          </p:cNvSpPr>
          <p:nvPr/>
        </p:nvSpPr>
        <p:spPr bwMode="auto">
          <a:xfrm>
            <a:off x="838200" y="2057400"/>
            <a:ext cx="6553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so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khác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điểm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4343400" y="3733800"/>
            <a:ext cx="0" cy="2438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533400" y="3810000"/>
            <a:ext cx="3048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Hai đường thẳng vuông góc cắt nhau tạo thành 4 góc vuông</a:t>
            </a:r>
          </a:p>
        </p:txBody>
      </p:sp>
      <p:sp>
        <p:nvSpPr>
          <p:cNvPr id="130065" name="Text Box 17"/>
          <p:cNvSpPr txBox="1">
            <a:spLocks noChangeArrowheads="1"/>
          </p:cNvSpPr>
          <p:nvPr/>
        </p:nvSpPr>
        <p:spPr bwMode="auto">
          <a:xfrm>
            <a:off x="4876800" y="3810000"/>
            <a:ext cx="3124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Hai đường thẳng song song với nhau không bao giờ cắt nhau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3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30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2" grpId="0"/>
      <p:bldP spid="130063" grpId="0" animBg="1"/>
      <p:bldP spid="130064" grpId="0"/>
      <p:bldP spid="1300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7" name="Line 13"/>
          <p:cNvSpPr>
            <a:spLocks noChangeShapeType="1"/>
          </p:cNvSpPr>
          <p:nvPr/>
        </p:nvSpPr>
        <p:spPr bwMode="auto">
          <a:xfrm>
            <a:off x="609600" y="2590800"/>
            <a:ext cx="495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78" name="Line 14"/>
          <p:cNvSpPr>
            <a:spLocks noChangeShapeType="1"/>
          </p:cNvSpPr>
          <p:nvPr/>
        </p:nvSpPr>
        <p:spPr bwMode="auto">
          <a:xfrm>
            <a:off x="152400" y="39624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79" name="Text Box 15"/>
          <p:cNvSpPr txBox="1">
            <a:spLocks noChangeArrowheads="1"/>
          </p:cNvSpPr>
          <p:nvPr/>
        </p:nvSpPr>
        <p:spPr bwMode="auto">
          <a:xfrm>
            <a:off x="2438400" y="21336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A</a:t>
            </a:r>
          </a:p>
        </p:txBody>
      </p:sp>
      <p:sp>
        <p:nvSpPr>
          <p:cNvPr id="113680" name="Text Box 16"/>
          <p:cNvSpPr txBox="1">
            <a:spLocks noChangeArrowheads="1"/>
          </p:cNvSpPr>
          <p:nvPr/>
        </p:nvSpPr>
        <p:spPr bwMode="auto">
          <a:xfrm>
            <a:off x="5486400" y="25146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B</a:t>
            </a:r>
          </a:p>
        </p:txBody>
      </p:sp>
      <p:sp>
        <p:nvSpPr>
          <p:cNvPr id="113681" name="Text Box 17"/>
          <p:cNvSpPr txBox="1">
            <a:spLocks noChangeArrowheads="1"/>
          </p:cNvSpPr>
          <p:nvPr/>
        </p:nvSpPr>
        <p:spPr bwMode="auto">
          <a:xfrm>
            <a:off x="1981200" y="39624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C</a:t>
            </a:r>
          </a:p>
        </p:txBody>
      </p:sp>
      <p:sp>
        <p:nvSpPr>
          <p:cNvPr id="113682" name="Text Box 18"/>
          <p:cNvSpPr txBox="1">
            <a:spLocks noChangeArrowheads="1"/>
          </p:cNvSpPr>
          <p:nvPr/>
        </p:nvSpPr>
        <p:spPr bwMode="auto">
          <a:xfrm>
            <a:off x="5105400" y="4068763"/>
            <a:ext cx="533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D</a:t>
            </a:r>
          </a:p>
        </p:txBody>
      </p:sp>
      <p:sp>
        <p:nvSpPr>
          <p:cNvPr id="113683" name="Line 19"/>
          <p:cNvSpPr>
            <a:spLocks noChangeShapeType="1"/>
          </p:cNvSpPr>
          <p:nvPr/>
        </p:nvSpPr>
        <p:spPr bwMode="auto">
          <a:xfrm>
            <a:off x="5543550" y="3429000"/>
            <a:ext cx="3600450" cy="6191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84" name="Line 20"/>
          <p:cNvSpPr>
            <a:spLocks noChangeShapeType="1"/>
          </p:cNvSpPr>
          <p:nvPr/>
        </p:nvSpPr>
        <p:spPr bwMode="auto">
          <a:xfrm>
            <a:off x="5181600" y="3962400"/>
            <a:ext cx="396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85" name="Line 21"/>
          <p:cNvSpPr>
            <a:spLocks noChangeShapeType="1"/>
          </p:cNvSpPr>
          <p:nvPr/>
        </p:nvSpPr>
        <p:spPr bwMode="auto">
          <a:xfrm>
            <a:off x="1828800" y="2743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86" name="Line 22"/>
          <p:cNvSpPr>
            <a:spLocks noChangeShapeType="1"/>
          </p:cNvSpPr>
          <p:nvPr/>
        </p:nvSpPr>
        <p:spPr bwMode="auto">
          <a:xfrm>
            <a:off x="1828800" y="2743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13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113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83" grpId="0" animBg="1"/>
      <p:bldP spid="113684" grpId="0" animBg="1"/>
      <p:bldP spid="113685" grpId="0" animBg="1"/>
      <p:bldP spid="1136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304800" y="175895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 u="sng"/>
              <a:t>Bµi 1</a:t>
            </a:r>
            <a:r>
              <a:rPr lang="en-US" sz="3200"/>
              <a:t>:</a:t>
            </a:r>
          </a:p>
        </p:txBody>
      </p:sp>
      <p:sp>
        <p:nvSpPr>
          <p:cNvPr id="117766" name="Text Box 6"/>
          <p:cNvSpPr txBox="1">
            <a:spLocks noChangeArrowheads="1"/>
          </p:cNvSpPr>
          <p:nvPr/>
        </p:nvSpPr>
        <p:spPr bwMode="auto">
          <a:xfrm>
            <a:off x="76200" y="2235200"/>
            <a:ext cx="8839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800"/>
              <a:t>a) Cho h×nh ch÷ nhËt ABCD, AB vµ CD lµ mét cÆp c¹nh song song víi nhau. H·y nªu tªn tõng cÆp c¹nh song song víi nhau trong h×nh ch÷ nhËt ®ã.</a:t>
            </a:r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2546350" y="3854450"/>
            <a:ext cx="2755900" cy="1600200"/>
          </a:xfrm>
          <a:prstGeom prst="rect">
            <a:avLst/>
          </a:prstGeom>
          <a:solidFill>
            <a:schemeClr val="accent2"/>
          </a:solidFill>
          <a:ln w="19050">
            <a:solidFill>
              <a:srgbClr val="00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768" name="Text Box 8"/>
          <p:cNvSpPr txBox="1">
            <a:spLocks noChangeArrowheads="1"/>
          </p:cNvSpPr>
          <p:nvPr/>
        </p:nvSpPr>
        <p:spPr bwMode="auto">
          <a:xfrm>
            <a:off x="1981200" y="3492500"/>
            <a:ext cx="280988" cy="5794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A</a:t>
            </a: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5357813" y="3473450"/>
            <a:ext cx="433387" cy="5794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B</a:t>
            </a: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5302250" y="5264150"/>
            <a:ext cx="280988" cy="5794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C</a:t>
            </a:r>
          </a:p>
        </p:txBody>
      </p:sp>
      <p:sp>
        <p:nvSpPr>
          <p:cNvPr id="117771" name="Text Box 11"/>
          <p:cNvSpPr txBox="1">
            <a:spLocks noChangeArrowheads="1"/>
          </p:cNvSpPr>
          <p:nvPr/>
        </p:nvSpPr>
        <p:spPr bwMode="auto">
          <a:xfrm>
            <a:off x="2038350" y="5332413"/>
            <a:ext cx="280988" cy="57943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D</a:t>
            </a:r>
          </a:p>
        </p:txBody>
      </p:sp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762000" y="583565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Ngoµi cÆp c¹nh AB song song víi CD cßn cã cÆp c¹nh AD song song víi BC.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6" grpId="0"/>
      <p:bldP spid="117767" grpId="0" animBg="1"/>
      <p:bldP spid="117768" grpId="0"/>
      <p:bldP spid="117769" grpId="0"/>
      <p:bldP spid="117770" grpId="0"/>
      <p:bldP spid="117771" grpId="0"/>
      <p:bldP spid="1177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304800" y="1066800"/>
            <a:ext cx="2438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 u="sng"/>
              <a:t>Bµi 1</a:t>
            </a:r>
            <a:r>
              <a:rPr lang="en-US" sz="3200"/>
              <a:t>:</a:t>
            </a: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171450" y="156210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800"/>
              <a:t>b) Nªu tªn tõng cÆp c¹nh song song víi nhau cã trong h×nh vu«ng MNPQ.</a:t>
            </a:r>
          </a:p>
        </p:txBody>
      </p:sp>
      <p:sp>
        <p:nvSpPr>
          <p:cNvPr id="116743" name="Rectangle 7"/>
          <p:cNvSpPr>
            <a:spLocks noChangeArrowheads="1"/>
          </p:cNvSpPr>
          <p:nvPr/>
        </p:nvSpPr>
        <p:spPr bwMode="auto">
          <a:xfrm>
            <a:off x="3352800" y="2865437"/>
            <a:ext cx="1951038" cy="179228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2835275" y="2582862"/>
            <a:ext cx="365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M</a:t>
            </a:r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5334000" y="2552700"/>
            <a:ext cx="365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N</a:t>
            </a:r>
          </a:p>
        </p:txBody>
      </p:sp>
      <p:sp>
        <p:nvSpPr>
          <p:cNvPr id="116746" name="Text Box 10"/>
          <p:cNvSpPr txBox="1">
            <a:spLocks noChangeArrowheads="1"/>
          </p:cNvSpPr>
          <p:nvPr/>
        </p:nvSpPr>
        <p:spPr bwMode="auto">
          <a:xfrm>
            <a:off x="5349875" y="4462462"/>
            <a:ext cx="365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P</a:t>
            </a:r>
          </a:p>
        </p:txBody>
      </p:sp>
      <p:sp>
        <p:nvSpPr>
          <p:cNvPr id="116747" name="Text Box 11"/>
          <p:cNvSpPr txBox="1">
            <a:spLocks noChangeArrowheads="1"/>
          </p:cNvSpPr>
          <p:nvPr/>
        </p:nvSpPr>
        <p:spPr bwMode="auto">
          <a:xfrm>
            <a:off x="3001963" y="4494212"/>
            <a:ext cx="3667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/>
              <a:t>Q</a:t>
            </a:r>
          </a:p>
        </p:txBody>
      </p:sp>
      <p:sp>
        <p:nvSpPr>
          <p:cNvPr id="116748" name="Text Box 12"/>
          <p:cNvSpPr txBox="1">
            <a:spLocks noChangeArrowheads="1"/>
          </p:cNvSpPr>
          <p:nvPr/>
        </p:nvSpPr>
        <p:spPr bwMode="auto">
          <a:xfrm>
            <a:off x="0" y="5143500"/>
            <a:ext cx="89154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H×nh vu«ng MNPQ cã c¹nh MN song song víi c¹nh QP,  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2800"/>
              <a:t>                                     c¹nh MQ song song víi c¹nh NP.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/>
      <p:bldP spid="116743" grpId="0" animBg="1"/>
      <p:bldP spid="116744" grpId="0"/>
      <p:bldP spid="116745" grpId="0"/>
      <p:bldP spid="116746" grpId="0"/>
      <p:bldP spid="116747" grpId="0"/>
      <p:bldP spid="1167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914400" y="18288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 u="sng"/>
              <a:t>Bµi 2</a:t>
            </a:r>
            <a:r>
              <a:rPr lang="en-US" sz="3200"/>
              <a:t>: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228600" y="2457450"/>
            <a:ext cx="4724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3200"/>
              <a:t>Trong h×nh bªn, cho biÕt c¸c h×nh tø gi¸c ABEG, ACDG, BCDE ®Òu lµ h×nh ch÷ nhËt. C¹nh BE song song víi nh÷ng c¹nh nµo?</a:t>
            </a:r>
          </a:p>
        </p:txBody>
      </p:sp>
      <p:sp>
        <p:nvSpPr>
          <p:cNvPr id="114702" name="Rectangle 14"/>
          <p:cNvSpPr>
            <a:spLocks noChangeArrowheads="1"/>
          </p:cNvSpPr>
          <p:nvPr/>
        </p:nvSpPr>
        <p:spPr bwMode="auto">
          <a:xfrm>
            <a:off x="5410200" y="2590800"/>
            <a:ext cx="3352800" cy="17526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703" name="Line 15"/>
          <p:cNvSpPr>
            <a:spLocks noChangeShapeType="1"/>
          </p:cNvSpPr>
          <p:nvPr/>
        </p:nvSpPr>
        <p:spPr bwMode="auto">
          <a:xfrm>
            <a:off x="7924800" y="2590800"/>
            <a:ext cx="0" cy="17526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04" name="Text Box 16"/>
          <p:cNvSpPr txBox="1">
            <a:spLocks noChangeArrowheads="1"/>
          </p:cNvSpPr>
          <p:nvPr/>
        </p:nvSpPr>
        <p:spPr bwMode="auto">
          <a:xfrm>
            <a:off x="4876800" y="22860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A</a:t>
            </a:r>
          </a:p>
        </p:txBody>
      </p:sp>
      <p:sp>
        <p:nvSpPr>
          <p:cNvPr id="114705" name="Text Box 17"/>
          <p:cNvSpPr txBox="1">
            <a:spLocks noChangeArrowheads="1"/>
          </p:cNvSpPr>
          <p:nvPr/>
        </p:nvSpPr>
        <p:spPr bwMode="auto">
          <a:xfrm>
            <a:off x="7677150" y="207645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B</a:t>
            </a:r>
          </a:p>
        </p:txBody>
      </p:sp>
      <p:sp>
        <p:nvSpPr>
          <p:cNvPr id="114706" name="Text Box 18"/>
          <p:cNvSpPr txBox="1">
            <a:spLocks noChangeArrowheads="1"/>
          </p:cNvSpPr>
          <p:nvPr/>
        </p:nvSpPr>
        <p:spPr bwMode="auto">
          <a:xfrm>
            <a:off x="8496300" y="20955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C</a:t>
            </a:r>
          </a:p>
        </p:txBody>
      </p:sp>
      <p:sp>
        <p:nvSpPr>
          <p:cNvPr id="114707" name="Text Box 19"/>
          <p:cNvSpPr txBox="1">
            <a:spLocks noChangeArrowheads="1"/>
          </p:cNvSpPr>
          <p:nvPr/>
        </p:nvSpPr>
        <p:spPr bwMode="auto">
          <a:xfrm>
            <a:off x="8553450" y="4267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D</a:t>
            </a:r>
          </a:p>
        </p:txBody>
      </p:sp>
      <p:sp>
        <p:nvSpPr>
          <p:cNvPr id="114708" name="Text Box 20"/>
          <p:cNvSpPr txBox="1">
            <a:spLocks noChangeArrowheads="1"/>
          </p:cNvSpPr>
          <p:nvPr/>
        </p:nvSpPr>
        <p:spPr bwMode="auto">
          <a:xfrm>
            <a:off x="7696200" y="4343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E</a:t>
            </a:r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5029200" y="4267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800"/>
              <a:t>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VIOLETID" val="11320895"/>
  <p:tag name="VIOLETTITLE" val="Hai đường thẳng song song toán 4"/>
  <p:tag name="VIOLETLESSON" val="28"/>
  <p:tag name="VIOLETCATID" val="8049779"/>
  <p:tag name="VIOLETSUBJECT" val="Toán học 4"/>
  <p:tag name="VIOLETAUTHORID" val="4612027"/>
  <p:tag name="VIOLETAUTHORNAME" val="Trần Thị Minh Tuyến"/>
  <p:tag name="VIOLETAUTHORAVATAR" val="no_avatarf.jpg"/>
  <p:tag name="VIOLETAUTHORADDRESS" val="truong so 2 muong phang - dien bien"/>
  <p:tag name="VIOLETDATE" val="2012-10-21 11:09:31"/>
  <p:tag name="VIOLETHIT" val="670"/>
  <p:tag name="VIOLETLIKE" val="0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318&quot;/&gt;&lt;/object&gt;&lt;object type=&quot;3&quot; unique_id=&quot;10123&quot;&gt;&lt;property id=&quot;20148&quot; value=&quot;5&quot;/&gt;&lt;property id=&quot;20300&quot; value=&quot;Slide 6&quot;/&gt;&lt;property id=&quot;20307&quot; value=&quot;334&quot;/&gt;&lt;/object&gt;&lt;object type=&quot;3&quot; unique_id=&quot;10124&quot;&gt;&lt;property id=&quot;20148&quot; value=&quot;5&quot;/&gt;&lt;property id=&quot;20300&quot; value=&quot;Slide 7&quot;/&gt;&lt;property id=&quot;20307&quot; value=&quot;338&quot;/&gt;&lt;/object&gt;&lt;object type=&quot;3&quot; unique_id=&quot;10125&quot;&gt;&lt;property id=&quot;20148&quot; value=&quot;5&quot;/&gt;&lt;property id=&quot;20300&quot; value=&quot;Slide 8&quot;/&gt;&lt;property id=&quot;20307&quot; value=&quot;337&quot;/&gt;&lt;/object&gt;&lt;object type=&quot;3&quot; unique_id=&quot;10126&quot;&gt;&lt;property id=&quot;20148&quot; value=&quot;5&quot;/&gt;&lt;property id=&quot;20300&quot; value=&quot;Slide 9&quot;/&gt;&lt;property id=&quot;20307&quot; value=&quot;335&quot;/&gt;&lt;/object&gt;&lt;object type=&quot;3&quot; unique_id=&quot;10128&quot;&gt;&lt;property id=&quot;20148&quot; value=&quot;5&quot;/&gt;&lt;property id=&quot;20300&quot; value=&quot;Slide 10&quot;/&gt;&lt;property id=&quot;20307&quot; value=&quot;340&quot;/&gt;&lt;/object&gt;&lt;object type=&quot;3&quot; unique_id=&quot;10263&quot;&gt;&lt;property id=&quot;20148&quot; value=&quot;5&quot;/&gt;&lt;property id=&quot;20300&quot; value=&quot;Slide 5&quot;/&gt;&lt;property id=&quot;20307&quot; value=&quot;349&quot;/&gt;&lt;/object&gt;&lt;object type=&quot;3&quot; unique_id=&quot;10264&quot;&gt;&lt;property id=&quot;20148&quot; value=&quot;5&quot;/&gt;&lt;property id=&quot;20300&quot; value=&quot;Slide 12&quot;/&gt;&lt;property id=&quot;20307&quot; value=&quot;346&quot;/&gt;&lt;/object&gt;&lt;object type=&quot;3&quot; unique_id=&quot;10266&quot;&gt;&lt;property id=&quot;20148&quot; value=&quot;5&quot;/&gt;&lt;property id=&quot;20300&quot; value=&quot;Slide 11&quot;/&gt;&lt;property id=&quot;20307&quot; value=&quot;350&quot;/&gt;&lt;/object&gt;&lt;object type=&quot;3&quot; unique_id=&quot;10338&quot;&gt;&lt;property id=&quot;20148&quot; value=&quot;5&quot;/&gt;&lt;property id=&quot;20300&quot; value=&quot;Slide 1&quot;/&gt;&lt;property id=&quot;20307&quot; value=&quot;353&quot;/&gt;&lt;/object&gt;&lt;object type=&quot;3&quot; unique_id=&quot;10339&quot;&gt;&lt;property id=&quot;20148&quot; value=&quot;5&quot;/&gt;&lt;property id=&quot;20300&quot; value=&quot;Slide 3&quot;/&gt;&lt;property id=&quot;20307&quot; value=&quot;354&quot;/&gt;&lt;/object&gt;&lt;object type=&quot;3&quot; unique_id=&quot;10340&quot;&gt;&lt;property id=&quot;20148&quot; value=&quot;5&quot;/&gt;&lt;property id=&quot;20300&quot; value=&quot;Slide 4&quot;/&gt;&lt;property id=&quot;20307&quot; value=&quot;355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1133</TotalTime>
  <Words>408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Thanh Hà</dc:creator>
  <cp:lastModifiedBy>AutoBVT</cp:lastModifiedBy>
  <cp:revision>114</cp:revision>
  <dcterms:created xsi:type="dcterms:W3CDTF">2008-09-28T00:06:28Z</dcterms:created>
  <dcterms:modified xsi:type="dcterms:W3CDTF">2016-01-19T05:46:50Z</dcterms:modified>
</cp:coreProperties>
</file>